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5" r:id="rId3"/>
    <p:sldId id="288" r:id="rId4"/>
    <p:sldId id="287" r:id="rId5"/>
    <p:sldId id="286" r:id="rId6"/>
    <p:sldId id="285" r:id="rId7"/>
    <p:sldId id="27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50" autoAdjust="0"/>
    <p:restoredTop sz="94660"/>
  </p:normalViewPr>
  <p:slideViewPr>
    <p:cSldViewPr>
      <p:cViewPr>
        <p:scale>
          <a:sx n="97" d="100"/>
          <a:sy n="97" d="100"/>
        </p:scale>
        <p:origin x="-856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18A845-1ABF-4980-A64C-6A7E4382E9FB}" type="datetimeFigureOut">
              <a:rPr lang="en-US" smtClean="0"/>
              <a:t>20/06/17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8429A9-C160-45E3-8804-27901DD1923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8A845-1ABF-4980-A64C-6A7E4382E9FB}" type="datetimeFigureOut">
              <a:rPr lang="en-US" smtClean="0"/>
              <a:t>20/06/17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429A9-C160-45E3-8804-27901DD1923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8A845-1ABF-4980-A64C-6A7E4382E9FB}" type="datetimeFigureOut">
              <a:rPr lang="en-US" smtClean="0"/>
              <a:t>20/06/17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429A9-C160-45E3-8804-27901DD1923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8A845-1ABF-4980-A64C-6A7E4382E9FB}" type="datetimeFigureOut">
              <a:rPr lang="en-US" smtClean="0"/>
              <a:t>20/06/17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429A9-C160-45E3-8804-27901DD1923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8A845-1ABF-4980-A64C-6A7E4382E9FB}" type="datetimeFigureOut">
              <a:rPr lang="en-US" smtClean="0"/>
              <a:t>20/06/17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429A9-C160-45E3-8804-27901DD1923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8A845-1ABF-4980-A64C-6A7E4382E9FB}" type="datetimeFigureOut">
              <a:rPr lang="en-US" smtClean="0"/>
              <a:t>20/06/17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429A9-C160-45E3-8804-27901DD1923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8A845-1ABF-4980-A64C-6A7E4382E9FB}" type="datetimeFigureOut">
              <a:rPr lang="en-US" smtClean="0"/>
              <a:t>20/06/17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429A9-C160-45E3-8804-27901DD1923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8A845-1ABF-4980-A64C-6A7E4382E9FB}" type="datetimeFigureOut">
              <a:rPr lang="en-US" smtClean="0"/>
              <a:t>20/06/17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429A9-C160-45E3-8804-27901DD1923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8A845-1ABF-4980-A64C-6A7E4382E9FB}" type="datetimeFigureOut">
              <a:rPr lang="en-US" smtClean="0"/>
              <a:t>20/06/17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429A9-C160-45E3-8804-27901DD1923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A18A845-1ABF-4980-A64C-6A7E4382E9FB}" type="datetimeFigureOut">
              <a:rPr lang="en-US" smtClean="0"/>
              <a:t>20/06/17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429A9-C160-45E3-8804-27901DD1923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18A845-1ABF-4980-A64C-6A7E4382E9FB}" type="datetimeFigureOut">
              <a:rPr lang="en-US" smtClean="0"/>
              <a:t>20/06/17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8429A9-C160-45E3-8804-27901DD1923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A18A845-1ABF-4980-A64C-6A7E4382E9FB}" type="datetimeFigureOut">
              <a:rPr lang="en-US" smtClean="0"/>
              <a:t>20/06/17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88429A9-C160-45E3-8804-27901DD1923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pressman@monmouth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620000" cy="1905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A LITTLE BIG: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THE CASE FOR CHILD ALLOWANCES</a:t>
            </a:r>
            <a:endParaRPr lang="en-US" sz="3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>
                <a:latin typeface="Lucida Sans" panose="020B0602030504020204" pitchFamily="34" charset="0"/>
              </a:rPr>
              <a:t>Steven Pressman</a:t>
            </a:r>
          </a:p>
          <a:p>
            <a:r>
              <a:rPr lang="en-US" sz="1200" dirty="0">
                <a:latin typeface="Lucida Sans" panose="020B0602030504020204" pitchFamily="34" charset="0"/>
                <a:hlinkClick r:id="rId2"/>
              </a:rPr>
              <a:t>pressman@monmouth.edu</a:t>
            </a:r>
            <a:endParaRPr lang="en-US" sz="1200" dirty="0"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074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143000"/>
            <a:ext cx="8153400" cy="464820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US" sz="8000" dirty="0" smtClean="0"/>
              <a:t>Payments made to families on behalf of their children</a:t>
            </a:r>
          </a:p>
          <a:p>
            <a:pPr lvl="0"/>
            <a:endParaRPr lang="en-US" sz="8000" dirty="0" smtClean="0"/>
          </a:p>
          <a:p>
            <a:pPr lvl="0"/>
            <a:r>
              <a:rPr lang="en-US" sz="8000" dirty="0"/>
              <a:t>B</a:t>
            </a:r>
            <a:r>
              <a:rPr lang="en-US" sz="8000" dirty="0" smtClean="0"/>
              <a:t>egan in France in around 1870 when Val-des-Bois Works made special payments to its workers with children</a:t>
            </a:r>
          </a:p>
          <a:p>
            <a:pPr marL="109728" lvl="0" indent="0">
              <a:buNone/>
            </a:pPr>
            <a:endParaRPr lang="en-US" sz="8000" dirty="0"/>
          </a:p>
          <a:p>
            <a:pPr lvl="0"/>
            <a:r>
              <a:rPr lang="en-US" sz="8000" dirty="0" smtClean="0"/>
              <a:t>Problem-- firms doing this are at a competitive disadvantage</a:t>
            </a:r>
          </a:p>
          <a:p>
            <a:pPr marL="109728" lvl="0" indent="0">
              <a:buNone/>
            </a:pPr>
            <a:endParaRPr lang="en-US" sz="8000" dirty="0"/>
          </a:p>
          <a:p>
            <a:pPr lvl="0"/>
            <a:r>
              <a:rPr lang="en-US" sz="8000" dirty="0" smtClean="0"/>
              <a:t>Druggists in Austria tried to do this at the industry level in 1908, but the same problems arose</a:t>
            </a:r>
          </a:p>
          <a:p>
            <a:pPr lvl="0"/>
            <a:endParaRPr lang="en-US" sz="8000" dirty="0"/>
          </a:p>
          <a:p>
            <a:pPr lvl="0"/>
            <a:r>
              <a:rPr lang="en-US" sz="8000" dirty="0" smtClean="0"/>
              <a:t>Solution can only be a national system where the government uses tax revenues to provide a fixed payment to families for their children</a:t>
            </a:r>
          </a:p>
          <a:p>
            <a:pPr lvl="0"/>
            <a:endParaRPr lang="en-US" sz="8000" dirty="0"/>
          </a:p>
          <a:p>
            <a:pPr lvl="0"/>
            <a:r>
              <a:rPr lang="en-US" sz="8000" dirty="0" smtClean="0"/>
              <a:t>First national plans set up by France &amp; Belgium after WWI</a:t>
            </a:r>
          </a:p>
          <a:p>
            <a:pPr marL="109728" lvl="0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 What are Child or Family Allowances?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4085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1308113"/>
              </p:ext>
            </p:extLst>
          </p:nvPr>
        </p:nvGraphicFramePr>
        <p:xfrm>
          <a:off x="459828" y="1066800"/>
          <a:ext cx="8382000" cy="4818801"/>
        </p:xfrm>
        <a:graphic>
          <a:graphicData uri="http://schemas.openxmlformats.org/drawingml/2006/table">
            <a:tbl>
              <a:tblPr/>
              <a:tblGrid>
                <a:gridCol w="1283730"/>
                <a:gridCol w="7098270"/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8" marR="5388" marT="5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1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Canada</a:t>
                      </a:r>
                    </a:p>
                  </a:txBody>
                  <a:tcPr marL="5388" marR="5388" marT="5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$2,950 for first child; CA $2,730 for second child, and CA $2,734 for third and subsequent children.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3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Finland</a:t>
                      </a:r>
                    </a:p>
                  </a:txBody>
                  <a:tcPr marL="5388" marR="5388" marT="5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€1,200 for one child; €2,526 for two children; €4,098 for three children; €5,916 for four children; €2,064 for each subsequent child.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0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France</a:t>
                      </a:r>
                    </a:p>
                  </a:txBody>
                  <a:tcPr marL="5388" marR="5388" marT="5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€117.14/month for two children; €267.21/month for three children; €417.24/month for four children; €150.08/month for each subsequent child.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Supplement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 €32.95 for children older than 11 and  €58.57 for children older than 16.</a:t>
                      </a:r>
                    </a:p>
                  </a:txBody>
                  <a:tcPr marL="5388" marR="5388" marT="5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3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Germany</a:t>
                      </a:r>
                    </a:p>
                  </a:txBody>
                  <a:tcPr marL="5388" marR="5388" marT="5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€154/month for each of the first three children;  €179 for each subsequent child.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32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Luxembourg</a:t>
                      </a:r>
                    </a:p>
                  </a:txBody>
                  <a:tcPr marL="5388" marR="5388" marT="5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€185.60/month for one child;  €440.72/month for two children; €802.74/month for three children; €1,164.48/ month for four children; €1,526.40/month for five children.  There is also a €16.17/month bonus for each child aged 6 to 11 and  €48.52/month for each child 12 and older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5388" marR="5388" marT="5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Norway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NOK 11,640 for each child.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2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Sweden</a:t>
                      </a:r>
                    </a:p>
                  </a:txBody>
                  <a:tcPr marL="5388" marR="5388" marT="5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SEK 1,050/child each month with supplements of SEK 100 for a second child; SEK354 for a third child; SEK 860 for a fourth child and SEK 1,050 for fifth and subsequent children.</a:t>
                      </a:r>
                    </a:p>
                  </a:txBody>
                  <a:tcPr marL="5388" marR="5388" marT="5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</a:t>
                      </a:r>
                    </a:p>
                  </a:txBody>
                  <a:tcPr marL="5388" marR="5388" marT="5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£17/week for the first child and £11.40/week for each additional child.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8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</a:t>
                      </a:r>
                    </a:p>
                  </a:txBody>
                  <a:tcPr marL="5388" marR="5388" marT="5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available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Family Allowance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129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no negative employment effects</a:t>
            </a:r>
          </a:p>
          <a:p>
            <a:endParaRPr lang="en-US" dirty="0"/>
          </a:p>
          <a:p>
            <a:r>
              <a:rPr lang="en-US" dirty="0" smtClean="0"/>
              <a:t>Reduces the total costs of BIG &amp; the higher marginal tax rates necessary to fund a BIG</a:t>
            </a:r>
          </a:p>
          <a:p>
            <a:endParaRPr lang="en-US" dirty="0"/>
          </a:p>
          <a:p>
            <a:r>
              <a:rPr lang="en-US" dirty="0" smtClean="0"/>
              <a:t>Powerful force reducing child poverty</a:t>
            </a:r>
          </a:p>
          <a:p>
            <a:endParaRPr lang="en-US" dirty="0"/>
          </a:p>
          <a:p>
            <a:r>
              <a:rPr lang="en-US" dirty="0" smtClean="0"/>
              <a:t>Can be financed initially by eliminating tax exemptions for children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Why a Little BIG?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279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Center for American Progress estimated the cost at 4% of US GDP (</a:t>
            </a:r>
            <a:r>
              <a:rPr lang="en-US" dirty="0" err="1" smtClean="0"/>
              <a:t>Holzer</a:t>
            </a:r>
            <a:r>
              <a:rPr lang="en-US" dirty="0" smtClean="0"/>
              <a:t> et al. 2007) in terms of lost income, higher crime and greater health expenditures</a:t>
            </a:r>
          </a:p>
          <a:p>
            <a:endParaRPr lang="en-US" dirty="0"/>
          </a:p>
          <a:p>
            <a:r>
              <a:rPr lang="en-US" dirty="0" smtClean="0"/>
              <a:t>NIT/BI experiments found each year in poverty reduced a child’s lifetime earnings by $6,800 in 1970 (equal to $33,000 today). With 15 million poor children, this adds to 3% US GDP. Adding crime and health would bring this up to 4%.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The Costs of Child Poverty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858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4806362"/>
              </p:ext>
            </p:extLst>
          </p:nvPr>
        </p:nvGraphicFramePr>
        <p:xfrm>
          <a:off x="1479550" y="1371600"/>
          <a:ext cx="6184900" cy="4475639"/>
        </p:xfrm>
        <a:graphic>
          <a:graphicData uri="http://schemas.openxmlformats.org/drawingml/2006/table">
            <a:tbl>
              <a:tblPr/>
              <a:tblGrid>
                <a:gridCol w="1371600"/>
                <a:gridCol w="1206500"/>
                <a:gridCol w="1206500"/>
                <a:gridCol w="1206500"/>
                <a:gridCol w="1193800"/>
              </a:tblGrid>
              <a:tr h="11837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Country                           &amp;                                     Year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Child Poverty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Child Poverty Without family Allowances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Poverty-Reducing Impact of Family Allowances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Percentage of Poor Children Removed From Poverty Due to Family Allowances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CANADA (2004)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FINLAND (2004)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FRANCE (2005)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GERMANY (2010)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LUXEMBOURG (2010)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NORWAY (2004)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SWEDEN (2005)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 (2010)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 (2010)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AVERAGES (unweighted)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Child Poverty &amp; Child Allowances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029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381000"/>
            <a:ext cx="8458200" cy="2362199"/>
          </a:xfrm>
        </p:spPr>
        <p:txBody>
          <a:bodyPr>
            <a:noAutofit/>
          </a:bodyPr>
          <a:lstStyle/>
          <a:p>
            <a:pPr marL="109728" indent="0">
              <a:buNone/>
            </a:pPr>
            <a:endParaRPr lang="en-US" sz="3200" dirty="0"/>
          </a:p>
          <a:p>
            <a:pPr marL="109728" indent="0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Thank you for paying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attention!!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  <a:p>
            <a:pPr marL="109728" indent="0">
              <a:buNone/>
            </a:pPr>
            <a:endParaRPr lang="en-US" sz="3200" dirty="0"/>
          </a:p>
          <a:p>
            <a:pPr marL="109728" indent="0">
              <a:buNone/>
            </a:pPr>
            <a:endParaRPr lang="en-US" sz="3200" dirty="0" smtClean="0"/>
          </a:p>
          <a:p>
            <a:pPr marL="109728" indent="0">
              <a:buNone/>
            </a:pP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smtClean="0">
                <a:solidFill>
                  <a:srgbClr val="002060"/>
                </a:solidFill>
              </a:rPr>
              <a:t>                             </a:t>
            </a:r>
            <a:endParaRPr lang="en-US" sz="3200" dirty="0"/>
          </a:p>
          <a:p>
            <a:pPr marL="109728" indent="0">
              <a:buNone/>
            </a:pPr>
            <a:endParaRPr lang="en-US" sz="32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21" r="12013"/>
          <a:stretch/>
        </p:blipFill>
        <p:spPr bwMode="auto">
          <a:xfrm>
            <a:off x="752764" y="3048000"/>
            <a:ext cx="1877290" cy="2485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9" r="25145"/>
          <a:stretch/>
        </p:blipFill>
        <p:spPr bwMode="auto">
          <a:xfrm rot="6043884">
            <a:off x="2083686" y="4155681"/>
            <a:ext cx="1330930" cy="570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643042"/>
            <a:ext cx="3733800" cy="3529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6149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7.16632E-6 C 0.03906 0.00301 0.01615 0.00024 0.00226 0.00325 C 0.00104 0.00348 0.00469 0.00463 0.0059 0.00487 C 0.01042 0.00533 0.01476 0.00487 0.01927 0.00487 " pathEditMode="relative" ptsTypes="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1248</TotalTime>
  <Words>686</Words>
  <Application>Microsoft Macintosh PowerPoint</Application>
  <PresentationFormat>On-screen Show (4:3)</PresentationFormat>
  <Paragraphs>110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A LITTLE BIG:  THE CASE FOR CHILD ALLOWANCES</vt:lpstr>
      <vt:lpstr> What are Child or Family Allowances?</vt:lpstr>
      <vt:lpstr>Some Family Allowance Programs</vt:lpstr>
      <vt:lpstr>            Why a Little BIG?</vt:lpstr>
      <vt:lpstr>   The Costs of Child Poverty</vt:lpstr>
      <vt:lpstr>Child Poverty &amp; Child Allowances</vt:lpstr>
      <vt:lpstr>PowerPoint Presentation</vt:lpstr>
    </vt:vector>
  </TitlesOfParts>
  <Company>Information Management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Lakshmi Yarra</dc:creator>
  <cp:lastModifiedBy>Michael  Howard</cp:lastModifiedBy>
  <cp:revision>219</cp:revision>
  <cp:lastPrinted>2014-10-20T19:57:01Z</cp:lastPrinted>
  <dcterms:created xsi:type="dcterms:W3CDTF">2014-09-22T14:23:47Z</dcterms:created>
  <dcterms:modified xsi:type="dcterms:W3CDTF">2017-06-20T14:42:16Z</dcterms:modified>
</cp:coreProperties>
</file>